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9" r:id="rId4"/>
    <p:sldId id="275" r:id="rId5"/>
    <p:sldId id="274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8269" autoAdjust="0"/>
  </p:normalViewPr>
  <p:slideViewPr>
    <p:cSldViewPr>
      <p:cViewPr varScale="1">
        <p:scale>
          <a:sx n="59" d="100"/>
          <a:sy n="59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Παρόντες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numRef>
              <c:f>Φύλλο1!$A$2:$A$9</c:f>
              <c:numCache>
                <c:formatCode>mmm\-yy</c:formatCode>
                <c:ptCount val="8"/>
                <c:pt idx="0">
                  <c:v>41883</c:v>
                </c:pt>
                <c:pt idx="1">
                  <c:v>41913</c:v>
                </c:pt>
                <c:pt idx="2">
                  <c:v>41944</c:v>
                </c:pt>
                <c:pt idx="3">
                  <c:v>41974</c:v>
                </c:pt>
                <c:pt idx="4">
                  <c:v>42005</c:v>
                </c:pt>
                <c:pt idx="5">
                  <c:v>42036</c:v>
                </c:pt>
                <c:pt idx="6">
                  <c:v>42064</c:v>
                </c:pt>
                <c:pt idx="7">
                  <c:v>42095</c:v>
                </c:pt>
              </c:numCache>
            </c:numRef>
          </c:cat>
          <c:val>
            <c:numRef>
              <c:f>Φύλλο1!$B$2:$B$9</c:f>
              <c:numCache>
                <c:formatCode>General</c:formatCode>
                <c:ptCount val="8"/>
                <c:pt idx="0">
                  <c:v>16</c:v>
                </c:pt>
                <c:pt idx="1">
                  <c:v>12</c:v>
                </c:pt>
                <c:pt idx="2">
                  <c:v>15</c:v>
                </c:pt>
                <c:pt idx="3">
                  <c:v>28</c:v>
                </c:pt>
                <c:pt idx="4">
                  <c:v>32</c:v>
                </c:pt>
                <c:pt idx="5">
                  <c:v>24</c:v>
                </c:pt>
                <c:pt idx="6">
                  <c:v>21</c:v>
                </c:pt>
                <c:pt idx="7">
                  <c:v>14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Μέλη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Φύλλο1!$A$2:$A$9</c:f>
              <c:numCache>
                <c:formatCode>mmm\-yy</c:formatCode>
                <c:ptCount val="8"/>
                <c:pt idx="0">
                  <c:v>41883</c:v>
                </c:pt>
                <c:pt idx="1">
                  <c:v>41913</c:v>
                </c:pt>
                <c:pt idx="2">
                  <c:v>41944</c:v>
                </c:pt>
                <c:pt idx="3">
                  <c:v>41974</c:v>
                </c:pt>
                <c:pt idx="4">
                  <c:v>42005</c:v>
                </c:pt>
                <c:pt idx="5">
                  <c:v>42036</c:v>
                </c:pt>
                <c:pt idx="6">
                  <c:v>42064</c:v>
                </c:pt>
                <c:pt idx="7">
                  <c:v>42095</c:v>
                </c:pt>
              </c:numCache>
            </c:numRef>
          </c:cat>
          <c:val>
            <c:numRef>
              <c:f>Φύλλο1!$C$2:$C$9</c:f>
              <c:numCache>
                <c:formatCode>General</c:formatCode>
                <c:ptCount val="8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35</c:v>
                </c:pt>
                <c:pt idx="4">
                  <c:v>39</c:v>
                </c:pt>
                <c:pt idx="5">
                  <c:v>39</c:v>
                </c:pt>
                <c:pt idx="6">
                  <c:v>39</c:v>
                </c:pt>
                <c:pt idx="7">
                  <c:v>39</c:v>
                </c:pt>
              </c:numCache>
            </c:numRef>
          </c:val>
        </c:ser>
        <c:axId val="77171712"/>
        <c:axId val="42504960"/>
      </c:barChart>
      <c:dateAx>
        <c:axId val="77171712"/>
        <c:scaling>
          <c:orientation val="minMax"/>
        </c:scaling>
        <c:axPos val="b"/>
        <c:numFmt formatCode="mmm\-yy" sourceLinked="1"/>
        <c:tickLblPos val="nextTo"/>
        <c:crossAx val="42504960"/>
        <c:crosses val="autoZero"/>
        <c:auto val="1"/>
        <c:lblOffset val="100"/>
      </c:dateAx>
      <c:valAx>
        <c:axId val="42504960"/>
        <c:scaling>
          <c:orientation val="minMax"/>
        </c:scaling>
        <c:axPos val="l"/>
        <c:majorGridlines/>
        <c:numFmt formatCode="General" sourceLinked="1"/>
        <c:tickLblPos val="nextTo"/>
        <c:crossAx val="77171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2DBA98-153E-4916-8863-08F8C66171A9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4EEC1D-BFB1-4ED3-85D3-17CDBE1E2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1FE93C-7B8A-4C28-8D14-17386ECA04E3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5CD47-A548-4D56-AE15-75954069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818A6-CEC2-4C2B-AD8C-0E20E960E5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6AD3F-8E2B-482A-8882-2531A21420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EBE419-4995-4FA4-A6C9-B30D9618AE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0"/>
              <a:ext cx="9144000" cy="182721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FC38-0A2F-439A-9746-75F34DE41233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1757-716E-4B11-86EC-9563911CC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Straight Connector 10"/>
            <p:cNvCxnSpPr/>
            <p:nvPr/>
          </p:nvCxnSpPr>
          <p:spPr>
            <a:xfrm>
              <a:off x="0" y="341313"/>
              <a:ext cx="9144000" cy="1587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86D80-317B-4CBC-BC43-80E75402CCBA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CA5B-9D8A-4F5C-967D-81AD281CB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1B13-03A8-4BB3-842F-9542153C1F1A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4263F-8E87-4EC5-BB7A-AD84343A7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8641-3F24-4C2D-B6CD-923FCD1B9C0E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9933-343D-4040-9562-8CEC15533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AC53-E958-44F2-AB07-32D8B7904B03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689FA-386B-4E84-A224-63B236E74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1B9F-7CFC-4A24-A980-3BFEFACF742A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1715-B3B3-482D-AF3E-5301BEBE6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alphaModFix amt="9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Rectangle 18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1" name="Group 19"/>
          <p:cNvGrpSpPr>
            <a:grpSpLocks/>
          </p:cNvGrpSpPr>
          <p:nvPr/>
        </p:nvGrpSpPr>
        <p:grpSpPr bwMode="auto">
          <a:xfrm>
            <a:off x="304800" y="0"/>
            <a:ext cx="8534400" cy="6861175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650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0971"/>
              <a:ext cx="8229600" cy="647650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6504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4146"/>
              <a:ext cx="152400" cy="6476504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6504"/>
              <a:ext cx="8382000" cy="7619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1126"/>
              <a:ext cx="8382000" cy="7619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457200"/>
            <a:ext cx="80772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600200"/>
            <a:ext cx="8077200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393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4427B969-BCAD-47C0-B067-D2C47AF14571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393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393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6540BB1-1F9B-4BA1-8B41-0EBD6B78A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195736" y="3789040"/>
            <a:ext cx="6948264" cy="98072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defRPr/>
            </a:pPr>
            <a:r>
              <a:rPr lang="el-GR" sz="4000" dirty="0" smtClean="0">
                <a:solidFill>
                  <a:srgbClr val="FF0000"/>
                </a:solidFill>
              </a:rPr>
              <a:t>16</a:t>
            </a:r>
            <a:r>
              <a:rPr lang="el-GR" sz="4000" baseline="30000" dirty="0" smtClean="0">
                <a:solidFill>
                  <a:srgbClr val="FF0000"/>
                </a:solidFill>
              </a:rPr>
              <a:t>ο</a:t>
            </a:r>
            <a:r>
              <a:rPr lang="el-GR" sz="4000" dirty="0" smtClean="0">
                <a:solidFill>
                  <a:srgbClr val="FF0000"/>
                </a:solidFill>
              </a:rPr>
              <a:t> Συνέδριο </a:t>
            </a:r>
            <a:r>
              <a:rPr lang="en-US" sz="4000" dirty="0" smtClean="0">
                <a:solidFill>
                  <a:srgbClr val="FF0000"/>
                </a:solidFill>
              </a:rPr>
              <a:t>AHEPA HELLAS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67544" y="4481736"/>
            <a:ext cx="82296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100" kern="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Κάσσανδρος </a:t>
            </a:r>
            <a:r>
              <a:rPr lang="en-US" sz="3100" kern="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HJ-27</a:t>
            </a:r>
            <a:r>
              <a:rPr lang="el-GR" sz="3100" kern="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el-GR" sz="3100" kern="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el-GR" sz="3100" kern="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6/2014 – 5/2015</a:t>
            </a:r>
            <a:r>
              <a:rPr lang="en-US" sz="3100" kern="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100" kern="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en-US" sz="3100" kern="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08013" y="4086225"/>
            <a:ext cx="82296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7000" b="0" i="0" u="none" strike="noStrike" kern="1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Αναφορά τμήματος</a:t>
            </a:r>
            <a:endParaRPr kumimoji="0" lang="en-US" sz="70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Ανάπτυξη τμήματος</a:t>
            </a:r>
          </a:p>
        </p:txBody>
      </p:sp>
      <p:sp>
        <p:nvSpPr>
          <p:cNvPr id="14339" name="Rectangle 4"/>
          <p:cNvSpPr txBox="1">
            <a:spLocks/>
          </p:cNvSpPr>
          <p:nvPr/>
        </p:nvSpPr>
        <p:spPr bwMode="auto">
          <a:xfrm>
            <a:off x="827088" y="4941888"/>
            <a:ext cx="786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>
              <a:solidFill>
                <a:schemeClr val="tx2"/>
              </a:solidFill>
              <a:latin typeface="Segoe Condensed"/>
            </a:endParaRPr>
          </a:p>
        </p:txBody>
      </p:sp>
      <p:sp>
        <p:nvSpPr>
          <p:cNvPr id="14340" name="Rectangle 4"/>
          <p:cNvSpPr txBox="1">
            <a:spLocks/>
          </p:cNvSpPr>
          <p:nvPr/>
        </p:nvSpPr>
        <p:spPr bwMode="auto">
          <a:xfrm>
            <a:off x="179388" y="4941888"/>
            <a:ext cx="872490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600" dirty="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sz="3600" dirty="0" smtClean="0">
                <a:solidFill>
                  <a:schemeClr val="tx2"/>
                </a:solidFill>
                <a:latin typeface="Segoe Condensed"/>
              </a:rPr>
              <a:t>14 νέοι αδελφοί σε ένα έτος</a:t>
            </a:r>
            <a:br>
              <a:rPr lang="el-GR" sz="3600" dirty="0" smtClean="0">
                <a:solidFill>
                  <a:schemeClr val="tx2"/>
                </a:solidFill>
                <a:latin typeface="Segoe Condensed"/>
              </a:rPr>
            </a:br>
            <a:r>
              <a:rPr lang="el-GR" sz="3600" dirty="0" smtClean="0">
                <a:solidFill>
                  <a:schemeClr val="tx2"/>
                </a:solidFill>
                <a:latin typeface="Segoe Condensed"/>
              </a:rPr>
              <a:t>Σημερινή δύναμη: 39 αδελφοί</a:t>
            </a:r>
            <a:endParaRPr lang="el-GR" sz="3600" dirty="0">
              <a:solidFill>
                <a:schemeClr val="tx2"/>
              </a:solidFill>
              <a:latin typeface="Segoe Condensed"/>
            </a:endParaRPr>
          </a:p>
        </p:txBody>
      </p:sp>
      <p:pic>
        <p:nvPicPr>
          <p:cNvPr id="6" name="5 - Εικόνα" descr="dv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700808"/>
            <a:ext cx="4797636" cy="3579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Οικονομική συνέπεια</a:t>
            </a:r>
          </a:p>
        </p:txBody>
      </p:sp>
      <p:sp>
        <p:nvSpPr>
          <p:cNvPr id="15363" name="Rectangle 4"/>
          <p:cNvSpPr txBox="1">
            <a:spLocks/>
          </p:cNvSpPr>
          <p:nvPr/>
        </p:nvSpPr>
        <p:spPr bwMode="auto">
          <a:xfrm>
            <a:off x="0" y="2924944"/>
            <a:ext cx="4211960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b="1" dirty="0" smtClean="0">
                <a:solidFill>
                  <a:schemeClr val="tx2"/>
                </a:solidFill>
                <a:latin typeface="Segoe Condensed"/>
              </a:rPr>
              <a:t>35 από 35</a:t>
            </a:r>
            <a:r>
              <a:rPr lang="el-GR" sz="2800" dirty="0" smtClean="0">
                <a:solidFill>
                  <a:schemeClr val="tx2"/>
                </a:solidFill>
                <a:latin typeface="Segoe Condensed"/>
              </a:rPr>
              <a:t>, οικονομικά τακτοποιημένοι στις απαιτήσεις της Περιφέρειας και της Αμερικής</a:t>
            </a:r>
            <a:endParaRPr lang="en-US" sz="2800" dirty="0">
              <a:solidFill>
                <a:schemeClr val="tx2"/>
              </a:solidFill>
              <a:latin typeface="Segoe Condensed"/>
            </a:endParaRPr>
          </a:p>
        </p:txBody>
      </p:sp>
      <p:sp>
        <p:nvSpPr>
          <p:cNvPr id="15365" name="Rectangle 4"/>
          <p:cNvSpPr txBox="1">
            <a:spLocks/>
          </p:cNvSpPr>
          <p:nvPr/>
        </p:nvSpPr>
        <p:spPr bwMode="auto">
          <a:xfrm>
            <a:off x="4572000" y="2924944"/>
            <a:ext cx="4248472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FF0000"/>
                </a:solidFill>
                <a:latin typeface="Segoe Condensed"/>
              </a:rPr>
              <a:t>25</a:t>
            </a:r>
            <a:r>
              <a:rPr lang="el-GR" sz="2800" b="1" dirty="0" smtClean="0">
                <a:solidFill>
                  <a:schemeClr val="tx2"/>
                </a:solidFill>
                <a:latin typeface="Segoe Condensed"/>
              </a:rPr>
              <a:t> από 39</a:t>
            </a:r>
            <a:r>
              <a:rPr lang="el-GR" sz="2800" dirty="0" smtClean="0">
                <a:solidFill>
                  <a:schemeClr val="tx2"/>
                </a:solidFill>
                <a:latin typeface="Segoe Condensed"/>
              </a:rPr>
              <a:t>, οικονομικά τακτοποιημένοι στις απαιτήσεις της Περιφέρειας και της Αμερικής</a:t>
            </a:r>
            <a:endParaRPr lang="en-US" sz="2800" dirty="0">
              <a:solidFill>
                <a:schemeClr val="tx2"/>
              </a:solidFill>
              <a:latin typeface="Segoe Condensed"/>
            </a:endParaRPr>
          </a:p>
        </p:txBody>
      </p:sp>
      <p:sp>
        <p:nvSpPr>
          <p:cNvPr id="15367" name="Rectangle 4"/>
          <p:cNvSpPr txBox="1">
            <a:spLocks/>
          </p:cNvSpPr>
          <p:nvPr/>
        </p:nvSpPr>
        <p:spPr bwMode="auto">
          <a:xfrm>
            <a:off x="4992688" y="1628775"/>
            <a:ext cx="41878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600" dirty="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sz="4000" dirty="0" smtClean="0">
                <a:solidFill>
                  <a:schemeClr val="tx2"/>
                </a:solidFill>
                <a:latin typeface="Segoe Condensed"/>
              </a:rPr>
              <a:t>2015</a:t>
            </a:r>
            <a:endParaRPr lang="el-GR" sz="4000" dirty="0">
              <a:solidFill>
                <a:schemeClr val="tx2"/>
              </a:solidFill>
              <a:latin typeface="Segoe Condensed"/>
            </a:endParaRPr>
          </a:p>
        </p:txBody>
      </p:sp>
      <p:sp>
        <p:nvSpPr>
          <p:cNvPr id="15368" name="Rectangle 4"/>
          <p:cNvSpPr txBox="1">
            <a:spLocks/>
          </p:cNvSpPr>
          <p:nvPr/>
        </p:nvSpPr>
        <p:spPr bwMode="auto">
          <a:xfrm>
            <a:off x="0" y="1628775"/>
            <a:ext cx="41878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600" dirty="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</a:pPr>
            <a:r>
              <a:rPr lang="el-GR" sz="4000" dirty="0" smtClean="0">
                <a:solidFill>
                  <a:schemeClr val="tx2"/>
                </a:solidFill>
                <a:latin typeface="Segoe Condensed"/>
              </a:rPr>
              <a:t>2014</a:t>
            </a:r>
            <a:endParaRPr lang="en-US" sz="4000" dirty="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</a:pPr>
            <a:endParaRPr lang="en-US" sz="4000" dirty="0">
              <a:solidFill>
                <a:schemeClr val="tx2"/>
              </a:solidFill>
              <a:latin typeface="Segoe Condensed"/>
            </a:endParaRPr>
          </a:p>
          <a:p>
            <a:pPr marL="342900" indent="-342900">
              <a:spcBef>
                <a:spcPct val="20000"/>
              </a:spcBef>
            </a:pPr>
            <a:endParaRPr lang="el-GR" sz="4000" dirty="0">
              <a:solidFill>
                <a:schemeClr val="tx2"/>
              </a:solidFill>
              <a:latin typeface="Segoe Condensed"/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Συνεπείς στη</a:t>
            </a:r>
            <a:r>
              <a:rPr lang="el-GR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ν οικονομική εισφορά </a:t>
            </a:r>
            <a:r>
              <a:rPr lang="el-GR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για την ανέγερση του 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Saint Nicholas</a:t>
            </a:r>
            <a:r>
              <a:rPr lang="el-GR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με 100% συμμετοχή</a:t>
            </a:r>
            <a:endParaRPr lang="el-GR" sz="28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Συμμετοχικότητα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Πάνω από το 60%, το ποσοστό προσέλευσης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41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Δράσεις τμήματος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Κηδεμονία του οργανισμού </a:t>
            </a:r>
            <a:r>
              <a:rPr lang="el-GR" dirty="0" smtClean="0"/>
              <a:t>«Όμιλος </a:t>
            </a:r>
            <a:r>
              <a:rPr lang="el-GR" dirty="0" smtClean="0"/>
              <a:t>φίλων Αναστασίας» </a:t>
            </a:r>
            <a:r>
              <a:rPr lang="el-GR" dirty="0" smtClean="0"/>
              <a:t>με ενίσχυση σε είδη πρώτης ανάγκης, αναλώσιμα και τρόφιμα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6" name="5 - Εικόνα" descr="logoof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2996952"/>
            <a:ext cx="2826702" cy="3533378"/>
          </a:xfrm>
          <a:prstGeom prst="rect">
            <a:avLst/>
          </a:prstGeom>
        </p:spPr>
      </p:pic>
      <p:sp>
        <p:nvSpPr>
          <p:cNvPr id="8" name="4 - Θέση περιεχομένου"/>
          <p:cNvSpPr txBox="1">
            <a:spLocks/>
          </p:cNvSpPr>
          <p:nvPr/>
        </p:nvSpPr>
        <p:spPr bwMode="auto">
          <a:xfrm>
            <a:off x="3995936" y="3166417"/>
            <a:ext cx="4824536" cy="369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eaLnBrk="0" hangingPunct="0">
              <a:spcBef>
                <a:spcPct val="20000"/>
              </a:spcBef>
            </a:pPr>
            <a:r>
              <a:rPr lang="el-GR" sz="1900" i="1" dirty="0" smtClean="0"/>
              <a:t>     </a:t>
            </a:r>
            <a:r>
              <a:rPr lang="el-GR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Πρόκειται </a:t>
            </a:r>
            <a:r>
              <a:rPr lang="el-GR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για ένα αναγνωρισμένο σωματείο, εθελοντικό, φιλανθρωπικό, μη κερδοσκοπικού χαρακτήρα, ανεξάρτητο από οποιονδήποτε κρατικό φορέα όπου στηρίζεται στην ιδέα του εθελοντισμού. </a:t>
            </a:r>
            <a:r>
              <a:rPr lang="el-GR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Παρέχει υπηρεσίες </a:t>
            </a:r>
            <a:r>
              <a:rPr lang="el-GR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σε άτομα με ειδικές ανάγκες και τις οικογένειές τους και επίσης να συντελέσει ώστε να δημιουργηθούν στην κοινωνία οι κατάλληλες συνθήκες για την ισότιμη ένταξη των ατόμων με ειδικές ανάγκες.</a:t>
            </a:r>
            <a:endParaRPr kumimoji="0" lang="el-GR" sz="19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Δράσεις τμήματος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Ενισχύουμε την καλλιέργεια του Ελληνισμού</a:t>
            </a:r>
            <a:endParaRPr lang="el-GR" sz="32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33400" y="1600201"/>
            <a:ext cx="8077200" cy="1756792"/>
          </a:xfrm>
        </p:spPr>
        <p:txBody>
          <a:bodyPr/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Βράβευση της προξένου Ακτής Ελεφαντοστού, κυρίας Μαίρω Κεσεσίογλου, για την 30ετή ισχυρή φιλανθρωπική της δράση και τη διάδοση του Ελληνισμού στην Αφρική</a:t>
            </a:r>
          </a:p>
        </p:txBody>
      </p:sp>
      <p:pic>
        <p:nvPicPr>
          <p:cNvPr id="6" name="5 - Εικόνα" descr="kesesiogl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140968"/>
            <a:ext cx="5904656" cy="3321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- Εικόνα" descr="11050766_805851322796200_6855742245736073731_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3356992"/>
            <a:ext cx="1368152" cy="1315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Δράσεις τμήματος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Εμπλουτίζουμε το γνωστικό μας πεδίο</a:t>
            </a:r>
            <a:endParaRPr lang="el-GR" sz="32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33400" y="1600201"/>
            <a:ext cx="8077200" cy="1540767"/>
          </a:xfrm>
        </p:spPr>
        <p:txBody>
          <a:bodyPr/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Μηνιαίες θεματικές ομιλίες από διακεκριμένους αδελφούς μας σε επιστημονικά πεδία, ιατρικής, επιχειρηματικότητας και γεωστρατηγικής</a:t>
            </a:r>
          </a:p>
        </p:txBody>
      </p:sp>
      <p:pic>
        <p:nvPicPr>
          <p:cNvPr id="8" name="7 - Εικόνα" descr="dra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924944"/>
            <a:ext cx="5142905" cy="319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- Εικόνα" descr="1305efbd24d1ab6a0c9037c01bf4936d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 rot="21385575">
            <a:off x="4234074" y="3455215"/>
            <a:ext cx="864096" cy="736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Δράσεις τμήματος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Δίνουμε το παρόν στις εθνικές εορτές</a:t>
            </a:r>
            <a:endParaRPr lang="el-GR" sz="32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33400" y="1600201"/>
            <a:ext cx="8077200" cy="1540767"/>
          </a:xfrm>
        </p:spPr>
        <p:txBody>
          <a:bodyPr/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Συμμετοχές στις παρελάσεις της 28</a:t>
            </a:r>
            <a:r>
              <a:rPr lang="el-GR" sz="2400" baseline="30000" dirty="0" smtClean="0">
                <a:latin typeface="Arial" pitchFamily="34" charset="0"/>
                <a:cs typeface="Arial" pitchFamily="34" charset="0"/>
              </a:rPr>
              <a:t>ης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Οκτωβρίου με το τιμητικό άγημα της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AHEPA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- Εικόνα" descr="parela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420888"/>
            <a:ext cx="6677019" cy="3767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Κουλτούρα τμήματος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Είμαστε ενωμένοι</a:t>
            </a:r>
            <a:endParaRPr lang="el-GR" sz="32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533400" y="1600201"/>
            <a:ext cx="8077200" cy="676671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Κουλτούρα Αδελφότητας –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Ahepa Spirit</a:t>
            </a:r>
          </a:p>
          <a:p>
            <a:pPr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4 - Θέση περιεχομένου"/>
          <p:cNvSpPr txBox="1">
            <a:spLocks/>
          </p:cNvSpPr>
          <p:nvPr/>
        </p:nvSpPr>
        <p:spPr bwMode="auto">
          <a:xfrm>
            <a:off x="827584" y="2276872"/>
            <a:ext cx="72008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dirty="0" smtClean="0">
                <a:solidFill>
                  <a:schemeClr val="tx2"/>
                </a:solidFill>
              </a:rPr>
              <a:t>    Το </a:t>
            </a:r>
            <a:r>
              <a:rPr lang="el-GR" sz="2400" b="1" u="sng" dirty="0" smtClean="0">
                <a:solidFill>
                  <a:schemeClr val="tx2"/>
                </a:solidFill>
              </a:rPr>
              <a:t>αδελφικό</a:t>
            </a:r>
            <a:r>
              <a:rPr lang="el-GR" sz="2400" dirty="0" smtClean="0">
                <a:solidFill>
                  <a:schemeClr val="tx2"/>
                </a:solidFill>
              </a:rPr>
              <a:t> κλίμα, η </a:t>
            </a:r>
            <a:r>
              <a:rPr lang="el-GR" sz="2400" b="1" u="sng" dirty="0" smtClean="0">
                <a:solidFill>
                  <a:schemeClr val="tx2"/>
                </a:solidFill>
              </a:rPr>
              <a:t>αλληλεγγύη</a:t>
            </a:r>
            <a:r>
              <a:rPr lang="el-GR" sz="2400" dirty="0" smtClean="0">
                <a:solidFill>
                  <a:schemeClr val="tx2"/>
                </a:solidFill>
              </a:rPr>
              <a:t> μεταξύ των μελών, η </a:t>
            </a:r>
            <a:r>
              <a:rPr lang="el-GR" sz="2400" b="1" u="sng" dirty="0" smtClean="0">
                <a:solidFill>
                  <a:schemeClr val="tx2"/>
                </a:solidFill>
              </a:rPr>
              <a:t>κατανόηση</a:t>
            </a:r>
            <a:r>
              <a:rPr lang="el-GR" sz="2400" dirty="0" smtClean="0">
                <a:solidFill>
                  <a:schemeClr val="tx2"/>
                </a:solidFill>
              </a:rPr>
              <a:t> και η </a:t>
            </a:r>
            <a:r>
              <a:rPr lang="el-GR" sz="2400" b="1" u="sng" dirty="0" smtClean="0">
                <a:solidFill>
                  <a:schemeClr val="tx2"/>
                </a:solidFill>
              </a:rPr>
              <a:t>βοήθεια</a:t>
            </a:r>
            <a:r>
              <a:rPr lang="el-GR" sz="2400" dirty="0" smtClean="0">
                <a:solidFill>
                  <a:schemeClr val="tx2"/>
                </a:solidFill>
              </a:rPr>
              <a:t>, είναι τα βασικά συστατικά μας για την αρμονική συνύπαρξη, τον συνετό προγραμματισμό και τη </a:t>
            </a:r>
            <a:r>
              <a:rPr lang="el-GR" sz="2400" b="1" u="sng" dirty="0" smtClean="0">
                <a:solidFill>
                  <a:srgbClr val="FF0000"/>
                </a:solidFill>
              </a:rPr>
              <a:t>συμμετοχικότητα</a:t>
            </a:r>
            <a:r>
              <a:rPr lang="el-GR" sz="2400" dirty="0" smtClean="0">
                <a:solidFill>
                  <a:schemeClr val="tx2"/>
                </a:solidFill>
              </a:rPr>
              <a:t> στο τμήμα μας.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_Plan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EA7B65-BAC8-4C9B-89CB-B6279960EA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Business_Plan</Template>
  <TotalTime>0</TotalTime>
  <Words>272</Words>
  <Application>Microsoft Office PowerPoint</Application>
  <PresentationFormat>Προβολή στην οθόνη (4:3)</PresentationFormat>
  <Paragraphs>39</Paragraphs>
  <Slides>9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Business_Plan</vt:lpstr>
      <vt:lpstr>16ο Συνέδριο AHEPA HELLAS</vt:lpstr>
      <vt:lpstr>Ανάπτυξη τμήματος</vt:lpstr>
      <vt:lpstr>Οικονομική συνέπεια</vt:lpstr>
      <vt:lpstr>Συμμετοχικότητα</vt:lpstr>
      <vt:lpstr>Δράσεις τμήματος</vt:lpstr>
      <vt:lpstr>Δράσεις τμήματος</vt:lpstr>
      <vt:lpstr>Δράσεις τμήματος</vt:lpstr>
      <vt:lpstr>Δράσεις τμήματος</vt:lpstr>
      <vt:lpstr>Κουλτούρα τμήματος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2014-11-05T08:30:57Z</dcterms:created>
  <dcterms:modified xsi:type="dcterms:W3CDTF">2015-05-09T03:18:23Z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